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62" r:id="rId3"/>
    <p:sldId id="264" r:id="rId4"/>
    <p:sldId id="265" r:id="rId5"/>
    <p:sldId id="266" r:id="rId6"/>
    <p:sldId id="259" r:id="rId7"/>
    <p:sldId id="267" r:id="rId8"/>
    <p:sldId id="268" r:id="rId9"/>
    <p:sldId id="269" r:id="rId10"/>
    <p:sldId id="271" r:id="rId11"/>
    <p:sldId id="270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42"/>
    <p:restoredTop sz="94648"/>
  </p:normalViewPr>
  <p:slideViewPr>
    <p:cSldViewPr snapToGrid="0">
      <p:cViewPr varScale="1">
        <p:scale>
          <a:sx n="97" d="100"/>
          <a:sy n="97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39085739282588"/>
          <c:y val="2.5428331875182269E-2"/>
          <c:w val="0.77260914260717406"/>
          <c:h val="0.553981846019247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Feuil1!$A$1:$A$8</c:f>
              <c:strCache>
                <c:ptCount val="8"/>
                <c:pt idx="0">
                  <c:v>Pesticides</c:v>
                </c:pt>
                <c:pt idx="1">
                  <c:v>Méd vet</c:v>
                </c:pt>
                <c:pt idx="2">
                  <c:v>Méd hum</c:v>
                </c:pt>
                <c:pt idx="3">
                  <c:v>Plantes</c:v>
                </c:pt>
                <c:pt idx="4">
                  <c:v>Produits dom</c:v>
                </c:pt>
                <c:pt idx="5">
                  <c:v>Alim</c:v>
                </c:pt>
                <c:pt idx="6">
                  <c:v>Anx venim</c:v>
                </c:pt>
                <c:pt idx="7">
                  <c:v>Polluants</c:v>
                </c:pt>
              </c:strCache>
            </c:strRef>
          </c:cat>
          <c:val>
            <c:numRef>
              <c:f>Feuil1!$B$1:$B$8</c:f>
              <c:numCache>
                <c:formatCode>General</c:formatCode>
                <c:ptCount val="8"/>
                <c:pt idx="0">
                  <c:v>34</c:v>
                </c:pt>
                <c:pt idx="1">
                  <c:v>20</c:v>
                </c:pt>
                <c:pt idx="2">
                  <c:v>12</c:v>
                </c:pt>
                <c:pt idx="3">
                  <c:v>10</c:v>
                </c:pt>
                <c:pt idx="4">
                  <c:v>15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BE-DD43-B14C-2DD85FFB8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837972272"/>
        <c:axId val="837974000"/>
      </c:barChart>
      <c:catAx>
        <c:axId val="83797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7974000"/>
        <c:crosses val="autoZero"/>
        <c:auto val="1"/>
        <c:lblAlgn val="ctr"/>
        <c:lblOffset val="100"/>
        <c:noMultiLvlLbl val="0"/>
      </c:catAx>
      <c:valAx>
        <c:axId val="83797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7972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4AC33-F9CC-FF47-ACEE-38B36955B45B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A2D3A-5942-9146-B35D-AB406A87F8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77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DA2D3A-5942-9146-B35D-AB406A87F85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36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12B5C-A40B-B805-F60A-C6E9D2C21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5FABFF-A6DC-9910-2C7E-C2F06E6D0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FB3303-A169-0A00-ADD1-5A8E2E99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1EF02-3BA6-A83C-046D-47AD6045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2C9CCB-B317-445A-D943-A4CC74C1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75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9A387-BA0B-E024-76A3-9E35EE53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F18563-E197-1A7F-29B4-4FB74D065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FFF8C3-A085-5079-CE23-EFA133162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3962D6-A17D-9F3F-9E66-439C0EDB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5DAB26-A2ED-2F15-5F1B-0ACA20EC8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84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50439-E8EF-DBAB-B629-9750B266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4E539F-4765-EB30-A8E0-C281C44A0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297442-DE91-093C-E2CA-2651C94D2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22C92B-B36C-0CAB-67F7-8690DB5B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9607D-3A7C-9E69-F7CC-463DB9B7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54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A3F032-F868-9209-4829-41DFB0816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30E9B7-6804-A65E-1097-4EFF9D1D6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818C0-7C1B-D273-1F6C-F50D7F142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7EB6D0-F14A-B648-A9AF-289EF165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D8FBA2-753F-BDCF-8575-A743CA9D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1B1EF8-F385-B50B-0153-50525110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4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CEEFC-3EB5-A8B1-38E1-522BF8512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168731-CA5D-9EFB-6F88-4BB734949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606A0D-6434-81B6-D40B-CD6554D6B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9185FD-70A2-4158-3C43-F25475B66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4113CE-9576-5CD7-3378-91873A58D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9B17A3-3BA7-A596-1DC9-CBE366714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3CC89D6-D82C-C14E-4EB3-5C277C854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842523-F2BB-8923-042E-67CD55986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08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69C7E5-E945-5C61-6393-8F375EA4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E868943-40C3-9B6F-EAA2-EF8221F2D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C42EFC-08B6-33E7-323A-B0EDD9E8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FAC605-2C38-7B09-CD24-C29142B7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91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697A9A5-A69B-FFEA-4352-5071D2CC9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2171B6-09F0-EDD6-A324-8CA3B8CF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CE4BE9-3B01-6615-44CC-7B6445B2A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309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5F480-4967-BB09-5CB7-1C61B24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A9CAE9-F6AB-4B23-9FB9-B4A45930E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1A91B3-10C8-5F70-F43F-916CFCEF3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91B544-97E4-4988-DA3B-12673B906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6ACA5-BE26-4B5A-A463-F25C07B3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686BA8-FEC0-A343-90A4-F710EF5C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91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7E2758-8BCF-7EE0-2881-60F9ECAE8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C2C650-8255-CED9-B75E-CD63357BA4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0148CB-7FC8-F947-F50A-105D52531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067BC5-3B0D-5F29-8EAE-891FB55BA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A1B60A-EDD3-755B-75D1-B64AA57A6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02C883-EA58-6340-BF23-B313331F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87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C0841-0D30-46CA-736A-417EA67F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A0AAF3-A72B-2DDD-7B4F-17ABF0C8A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DE2F88-14DE-AFEE-EEB5-95D3FD99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BE9384-184D-5F3A-9A4E-F293EEA1C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42445-AF73-8765-99BF-60F47A35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22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572A8B6-178E-9CD1-CB4C-FAEAD70E3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0C106-5453-E4BB-50AB-FAD6543D2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A92F1F-3FDE-82DF-4855-5D041E44E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516043-CFE1-03F9-97AE-A6C482E3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BDBD3C-D92B-E80A-80DD-2B05BBD3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19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E6C90A2-43DA-F53F-A9E4-EF30748D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FE9F8E-EB86-7453-1E4E-8BABC7D33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28194C-23AB-6924-B65D-4E58B7E7E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935C6-415B-2D47-891E-B546E98FC644}" type="datetimeFigureOut">
              <a:rPr lang="fr-FR" smtClean="0"/>
              <a:t>28/11/2024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5D591-D805-C546-1474-C0816A1DD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97E67A-D241-5F38-F5E3-F21B76B73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CB7C37-45E1-8D43-AA30-DA57C87FD5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3.svg"/><Relationship Id="rId10" Type="http://schemas.openxmlformats.org/officeDocument/2006/relationships/image" Target="../media/image9.jpg"/><Relationship Id="rId4" Type="http://schemas.openxmlformats.org/officeDocument/2006/relationships/audio" Target="../media/media4.mp3"/><Relationship Id="rId9" Type="http://schemas.openxmlformats.org/officeDocument/2006/relationships/image" Target="../media/image8.jp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p3"/><Relationship Id="rId2" Type="http://schemas.microsoft.com/office/2007/relationships/media" Target="../media/media7.mp3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chart" Target="../charts/char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p3"/><Relationship Id="rId7" Type="http://schemas.openxmlformats.org/officeDocument/2006/relationships/image" Target="../media/image3.png"/><Relationship Id="rId2" Type="http://schemas.microsoft.com/office/2007/relationships/media" Target="../media/media10.mp3"/><Relationship Id="rId1" Type="http://schemas.openxmlformats.org/officeDocument/2006/relationships/tags" Target="../tags/tag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391CB6-51B2-9760-516C-5F15CBCB79C6}"/>
              </a:ext>
            </a:extLst>
          </p:cNvPr>
          <p:cNvSpPr txBox="1"/>
          <p:nvPr/>
        </p:nvSpPr>
        <p:spPr>
          <a:xfrm>
            <a:off x="923869" y="2361517"/>
            <a:ext cx="10153997" cy="156966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3200" dirty="0"/>
              <a:t>Proposition d’installation d’un Centre AntiPoison Animal </a:t>
            </a:r>
          </a:p>
          <a:p>
            <a:pPr algn="ctr"/>
            <a:r>
              <a:rPr lang="fr-FR" sz="3200" dirty="0"/>
              <a:t>dans les établissements de formation vétérinaire </a:t>
            </a:r>
          </a:p>
          <a:p>
            <a:pPr algn="ctr"/>
            <a:r>
              <a:rPr lang="fr-FR" sz="3200" dirty="0"/>
              <a:t>des pays d’Afrique francophone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B5EBD3-13DE-339C-7097-30A3572181B9}"/>
              </a:ext>
            </a:extLst>
          </p:cNvPr>
          <p:cNvSpPr txBox="1"/>
          <p:nvPr/>
        </p:nvSpPr>
        <p:spPr>
          <a:xfrm>
            <a:off x="3559472" y="4448654"/>
            <a:ext cx="50730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Martine Kammerer</a:t>
            </a:r>
          </a:p>
          <a:p>
            <a:pPr algn="ctr"/>
            <a:r>
              <a:rPr lang="fr-FR" sz="1400" dirty="0"/>
              <a:t>Pr émérite de Toxicologie animale et environnementale</a:t>
            </a:r>
          </a:p>
          <a:p>
            <a:pPr algn="ctr"/>
            <a:r>
              <a:rPr lang="fr-FR" sz="1400" dirty="0"/>
              <a:t>Oniris –</a:t>
            </a:r>
            <a:r>
              <a:rPr lang="fr-FR" sz="1400" dirty="0" err="1"/>
              <a:t>VetAgroBio</a:t>
            </a:r>
            <a:r>
              <a:rPr lang="fr-FR" sz="1400" dirty="0"/>
              <a:t>  </a:t>
            </a:r>
          </a:p>
          <a:p>
            <a:pPr algn="ctr"/>
            <a:r>
              <a:rPr lang="fr-FR" sz="1400" dirty="0"/>
              <a:t>Ecole nationale vétérinaire, agroalimentaire et de l’alimentation</a:t>
            </a:r>
          </a:p>
        </p:txBody>
      </p:sp>
      <p:pic>
        <p:nvPicPr>
          <p:cNvPr id="4" name="Image 3" descr="Logo_Oniris_FR.png">
            <a:extLst>
              <a:ext uri="{FF2B5EF4-FFF2-40B4-BE49-F238E27FC236}">
                <a16:creationId xmlns:a16="http://schemas.microsoft.com/office/drawing/2014/main" id="{E54C616D-CB71-53FC-9127-F82757C74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5026" y="508614"/>
            <a:ext cx="2632360" cy="133542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63419D-4960-5453-B823-69644F115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392" y="539094"/>
            <a:ext cx="2593253" cy="1335426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17E8F1E-8BFD-814A-DEC6-97591B80CEEB}"/>
              </a:ext>
            </a:extLst>
          </p:cNvPr>
          <p:cNvSpPr txBox="1"/>
          <p:nvPr/>
        </p:nvSpPr>
        <p:spPr>
          <a:xfrm flipV="1">
            <a:off x="8906933" y="-849869"/>
            <a:ext cx="252465" cy="84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8" name="omsa 1 WhatsApp Audio 2024-11-28 à 18.49.42_0762b409.dat (1).mp3">
            <a:hlinkClick r:id="" action="ppaction://media"/>
            <a:extLst>
              <a:ext uri="{FF2B5EF4-FFF2-40B4-BE49-F238E27FC236}">
                <a16:creationId xmlns:a16="http://schemas.microsoft.com/office/drawing/2014/main" id="{9703C7E4-2306-1E41-6F5A-5DFC54EA4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1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99"/>
    </mc:Choice>
    <mc:Fallback xmlns="">
      <p:transition spd="slow" advTm="27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14405C-87CF-8F95-E22A-018B5DE2AE4C}"/>
              </a:ext>
            </a:extLst>
          </p:cNvPr>
          <p:cNvSpPr txBox="1"/>
          <p:nvPr/>
        </p:nvSpPr>
        <p:spPr>
          <a:xfrm>
            <a:off x="1137423" y="4615721"/>
            <a:ext cx="10103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Constitués de médecins, pharmaciens, et d’infirmiers, </a:t>
            </a:r>
          </a:p>
          <a:p>
            <a:pPr algn="ctr" fontAlgn="base"/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ce sont des </a:t>
            </a:r>
            <a:r>
              <a:rPr lang="fr-FR" sz="1600" b="1" i="0" dirty="0">
                <a:solidFill>
                  <a:schemeClr val="accent6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centres d’information sur les risques toxiques </a:t>
            </a:r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de tous les produits existants, </a:t>
            </a:r>
          </a:p>
          <a:p>
            <a:pPr algn="ctr" fontAlgn="base"/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médicamenteux, industriels et naturels. </a:t>
            </a:r>
          </a:p>
          <a:p>
            <a:pPr algn="ctr" fontAlgn="base"/>
            <a:endParaRPr lang="fr-FR" sz="1600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ctr" fontAlgn="base"/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Ils ont un rôle de conseil auprès des professionnels de santé et du public, et apportent une aide par téléphone au diagnostic, à la prise en charge et au traitement des intoxications.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15E28F-91FD-F086-ADD9-27359F4F3F60}"/>
              </a:ext>
            </a:extLst>
          </p:cNvPr>
          <p:cNvSpPr txBox="1"/>
          <p:nvPr/>
        </p:nvSpPr>
        <p:spPr>
          <a:xfrm>
            <a:off x="5722481" y="2247773"/>
            <a:ext cx="50008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0" dirty="0">
                <a:effectLst/>
                <a:latin typeface="Open Sans" panose="020B0606030504020204" pitchFamily="34" charset="0"/>
              </a:rPr>
              <a:t>Les centres Antipoison sont des </a:t>
            </a:r>
          </a:p>
          <a:p>
            <a:pPr algn="ctr"/>
            <a:r>
              <a:rPr lang="fr-FR" sz="1600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services médicaux </a:t>
            </a:r>
          </a:p>
          <a:p>
            <a:pPr algn="ctr"/>
            <a:r>
              <a:rPr lang="fr-FR" sz="1600" i="0" dirty="0">
                <a:effectLst/>
                <a:latin typeface="Open Sans" panose="020B0606030504020204" pitchFamily="34" charset="0"/>
              </a:rPr>
              <a:t>situés dans les </a:t>
            </a:r>
          </a:p>
          <a:p>
            <a:pPr algn="ctr"/>
            <a:r>
              <a:rPr lang="fr-FR" sz="1600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centres hospitaliers universitaires, </a:t>
            </a:r>
          </a:p>
          <a:p>
            <a:pPr algn="ctr"/>
            <a:r>
              <a:rPr lang="fr-FR" sz="1600" i="0" dirty="0">
                <a:effectLst/>
                <a:latin typeface="Open Sans" panose="020B0606030504020204" pitchFamily="34" charset="0"/>
              </a:rPr>
              <a:t>possédant une </a:t>
            </a:r>
          </a:p>
          <a:p>
            <a:pPr algn="ctr"/>
            <a:r>
              <a:rPr lang="fr-FR" sz="1600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expertise en toxicologie médicale</a:t>
            </a:r>
            <a:r>
              <a:rPr lang="fr-FR" sz="16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. </a:t>
            </a:r>
          </a:p>
          <a:p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4DE978-371A-47EA-E1B9-7FDC0A6F1F7E}"/>
              </a:ext>
            </a:extLst>
          </p:cNvPr>
          <p:cNvSpPr txBox="1"/>
          <p:nvPr/>
        </p:nvSpPr>
        <p:spPr>
          <a:xfrm>
            <a:off x="3291840" y="616247"/>
            <a:ext cx="517558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dirty="0"/>
              <a:t>Les Centres antipoison humains</a:t>
            </a:r>
          </a:p>
        </p:txBody>
      </p:sp>
      <p:pic>
        <p:nvPicPr>
          <p:cNvPr id="4" name="Image 3" descr="Une image contenant texte, Visage humain, collage, capture d’écran&#10;&#10;Description générée automatiquement">
            <a:extLst>
              <a:ext uri="{FF2B5EF4-FFF2-40B4-BE49-F238E27FC236}">
                <a16:creationId xmlns:a16="http://schemas.microsoft.com/office/drawing/2014/main" id="{5ED57BBC-3020-4B72-F853-66BED0AB4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023" y="1334338"/>
            <a:ext cx="3969462" cy="2791027"/>
          </a:xfrm>
          <a:prstGeom prst="rect">
            <a:avLst/>
          </a:prstGeom>
        </p:spPr>
      </p:pic>
      <p:pic>
        <p:nvPicPr>
          <p:cNvPr id="13" name="omsa 2 WhatsApp Audio 2024-11-28 à 18.50.00_f7dc7121.dat.mp3">
            <a:hlinkClick r:id="" action="ppaction://media"/>
            <a:extLst>
              <a:ext uri="{FF2B5EF4-FFF2-40B4-BE49-F238E27FC236}">
                <a16:creationId xmlns:a16="http://schemas.microsoft.com/office/drawing/2014/main" id="{6BE6446F-D6D5-CBAD-A944-B281A0ED59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4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07"/>
    </mc:Choice>
    <mc:Fallback xmlns="">
      <p:transition spd="slow" advTm="25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3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27C8BE3-910F-8FCE-488C-24A1EDFC1610}"/>
              </a:ext>
            </a:extLst>
          </p:cNvPr>
          <p:cNvSpPr txBox="1"/>
          <p:nvPr/>
        </p:nvSpPr>
        <p:spPr>
          <a:xfrm>
            <a:off x="1021080" y="2196961"/>
            <a:ext cx="1613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pesticides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376E24-F40B-0087-5469-5BB4A4787608}"/>
              </a:ext>
            </a:extLst>
          </p:cNvPr>
          <p:cNvSpPr txBox="1"/>
          <p:nvPr/>
        </p:nvSpPr>
        <p:spPr>
          <a:xfrm>
            <a:off x="447885" y="4396833"/>
            <a:ext cx="2221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plantes toxiques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D61149-4280-F8A2-4EBC-22D757C9CFE2}"/>
              </a:ext>
            </a:extLst>
          </p:cNvPr>
          <p:cNvSpPr txBox="1"/>
          <p:nvPr/>
        </p:nvSpPr>
        <p:spPr>
          <a:xfrm>
            <a:off x="8375584" y="5308342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médicaments…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BDB436-5589-F831-A5F3-A42F2A916213}"/>
              </a:ext>
            </a:extLst>
          </p:cNvPr>
          <p:cNvSpPr txBox="1"/>
          <p:nvPr/>
        </p:nvSpPr>
        <p:spPr>
          <a:xfrm>
            <a:off x="3543608" y="5301127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produits domestiques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FFD4AE-F2F3-3B59-679F-F447933ED19F}"/>
              </a:ext>
            </a:extLst>
          </p:cNvPr>
          <p:cNvSpPr txBox="1"/>
          <p:nvPr/>
        </p:nvSpPr>
        <p:spPr>
          <a:xfrm>
            <a:off x="8778240" y="1935480"/>
            <a:ext cx="1389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déchets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3B5CB6-5758-B9FA-0867-32AF3AE513A9}"/>
              </a:ext>
            </a:extLst>
          </p:cNvPr>
          <p:cNvSpPr txBox="1"/>
          <p:nvPr/>
        </p:nvSpPr>
        <p:spPr>
          <a:xfrm>
            <a:off x="8848913" y="3172935"/>
            <a:ext cx="243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animaux venimeux</a:t>
            </a:r>
          </a:p>
        </p:txBody>
      </p:sp>
      <p:pic>
        <p:nvPicPr>
          <p:cNvPr id="4" name="Image 3" descr="Une image contenant plein air, mammifère, bovin, herbe&#10;&#10;Description générée automatiquement">
            <a:extLst>
              <a:ext uri="{FF2B5EF4-FFF2-40B4-BE49-F238E27FC236}">
                <a16:creationId xmlns:a16="http://schemas.microsoft.com/office/drawing/2014/main" id="{2E10AD87-DD67-8876-1CAC-7D620EAA43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040" y="1552330"/>
            <a:ext cx="4536315" cy="34022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8432020-CBD1-D1BA-8AF4-59D364392399}"/>
              </a:ext>
            </a:extLst>
          </p:cNvPr>
          <p:cNvSpPr txBox="1"/>
          <p:nvPr/>
        </p:nvSpPr>
        <p:spPr>
          <a:xfrm>
            <a:off x="1540746" y="308709"/>
            <a:ext cx="9110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Les risques toxiques sont présents tout autant pour les animaux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632078-A4DD-D2A0-F1BF-30A37D781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567" y="1654130"/>
            <a:ext cx="1464039" cy="9924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CB78CB-54C3-7608-C90E-31C543A736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044" y="3609345"/>
            <a:ext cx="1464038" cy="10980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DAFE27-5115-F987-0D16-E99F26730E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486" y="4965169"/>
            <a:ext cx="1433393" cy="10750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1B5F15-1A51-BDF8-2CD9-B7B58CE3DD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0341" y="5323582"/>
            <a:ext cx="1339387" cy="1483360"/>
          </a:xfrm>
          <a:prstGeom prst="rect">
            <a:avLst/>
          </a:prstGeom>
        </p:spPr>
      </p:pic>
      <p:pic>
        <p:nvPicPr>
          <p:cNvPr id="6" name="Image 5" descr="Une image contenant personne, sol, intérieur, truelle&#10;&#10;Description générée automatiquement">
            <a:extLst>
              <a:ext uri="{FF2B5EF4-FFF2-40B4-BE49-F238E27FC236}">
                <a16:creationId xmlns:a16="http://schemas.microsoft.com/office/drawing/2014/main" id="{A33F9E5F-9FBC-7000-89A8-A96111F135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5056" y="5736522"/>
            <a:ext cx="1562603" cy="1046514"/>
          </a:xfrm>
          <a:prstGeom prst="rect">
            <a:avLst/>
          </a:prstGeom>
        </p:spPr>
      </p:pic>
      <p:pic>
        <p:nvPicPr>
          <p:cNvPr id="16" name="Image 15" descr="Une image contenant texte, mammifère, livre&#10;&#10;Description générée automatiquement">
            <a:extLst>
              <a:ext uri="{FF2B5EF4-FFF2-40B4-BE49-F238E27FC236}">
                <a16:creationId xmlns:a16="http://schemas.microsoft.com/office/drawing/2014/main" id="{DC73DD5E-B06E-2FD1-C935-D39CE4F97F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6257" y="2765016"/>
            <a:ext cx="1823070" cy="1185170"/>
          </a:xfrm>
          <a:prstGeom prst="rect">
            <a:avLst/>
          </a:prstGeom>
        </p:spPr>
      </p:pic>
      <p:pic>
        <p:nvPicPr>
          <p:cNvPr id="8" name="Audio Recording 28 nov. 2024 à 17:13:17">
            <a:hlinkClick r:id="" action="ppaction://media"/>
            <a:extLst>
              <a:ext uri="{FF2B5EF4-FFF2-40B4-BE49-F238E27FC236}">
                <a16:creationId xmlns:a16="http://schemas.microsoft.com/office/drawing/2014/main" id="{37827994-789E-0E8B-AA28-87C3F9684D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28" name="Caméra 27">
            <a:extLst>
              <a:ext uri="{FF2B5EF4-FFF2-40B4-BE49-F238E27FC236}">
                <a16:creationId xmlns:a16="http://schemas.microsoft.com/office/drawing/2014/main" id="{5FE2BFB8-D6D3-0CA0-D166-22DEC749FC62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" name="omsa 3 WhatsApp Audio 2024-11-28 à 21.08.49_14c21ced.dat.mp3">
            <a:hlinkClick r:id="" action="ppaction://media"/>
            <a:extLst>
              <a:ext uri="{FF2B5EF4-FFF2-40B4-BE49-F238E27FC236}">
                <a16:creationId xmlns:a16="http://schemas.microsoft.com/office/drawing/2014/main" id="{EAEAF009-86A3-D14D-397C-8A165DEAC4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5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67"/>
    </mc:Choice>
    <mc:Fallback xmlns="">
      <p:transition spd="slow" advTm="52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7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50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54D12F-634C-3733-3C39-84104AABB3A2}"/>
              </a:ext>
            </a:extLst>
          </p:cNvPr>
          <p:cNvSpPr txBox="1"/>
          <p:nvPr/>
        </p:nvSpPr>
        <p:spPr>
          <a:xfrm>
            <a:off x="766716" y="523616"/>
            <a:ext cx="9889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Le vétérinaire est donc confronté à l’évaluation de  3 sortes de risques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B32EA7-6F46-A912-07A0-C4EAA2FF2282}"/>
              </a:ext>
            </a:extLst>
          </p:cNvPr>
          <p:cNvSpPr txBox="1"/>
          <p:nvPr/>
        </p:nvSpPr>
        <p:spPr>
          <a:xfrm>
            <a:off x="411480" y="1809988"/>
            <a:ext cx="501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L’intoxication clinique des animaux domestiques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85A91-5F0C-1CC3-9571-ABA2D250F95B}"/>
              </a:ext>
            </a:extLst>
          </p:cNvPr>
          <p:cNvSpPr txBox="1"/>
          <p:nvPr/>
        </p:nvSpPr>
        <p:spPr>
          <a:xfrm>
            <a:off x="1291804" y="3254960"/>
            <a:ext cx="517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contamination chimique des denrées produites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FAC42C-3D25-F5AD-C674-E98211E2C86F}"/>
              </a:ext>
            </a:extLst>
          </p:cNvPr>
          <p:cNvSpPr txBox="1"/>
          <p:nvPr/>
        </p:nvSpPr>
        <p:spPr>
          <a:xfrm>
            <a:off x="2434311" y="4941392"/>
            <a:ext cx="5071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L’impact sur la faune sauvage et les écosystèmes</a:t>
            </a:r>
          </a:p>
        </p:txBody>
      </p:sp>
      <p:pic>
        <p:nvPicPr>
          <p:cNvPr id="7" name="Image 6" descr="Une image contenant personne, vache, bétail, alimentation&#10;&#10;Description générée automatiquement">
            <a:extLst>
              <a:ext uri="{FF2B5EF4-FFF2-40B4-BE49-F238E27FC236}">
                <a16:creationId xmlns:a16="http://schemas.microsoft.com/office/drawing/2014/main" id="{7D1EFBD1-E84A-559B-E511-1A4E05BBE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393" y="3183785"/>
            <a:ext cx="2035477" cy="1526608"/>
          </a:xfrm>
          <a:prstGeom prst="rect">
            <a:avLst/>
          </a:prstGeom>
        </p:spPr>
      </p:pic>
      <p:pic>
        <p:nvPicPr>
          <p:cNvPr id="9" name="Image 8" descr="Une image contenant personne, animal domestique, chat, chien&#10;&#10;Description générée automatiquement">
            <a:extLst>
              <a:ext uri="{FF2B5EF4-FFF2-40B4-BE49-F238E27FC236}">
                <a16:creationId xmlns:a16="http://schemas.microsoft.com/office/drawing/2014/main" id="{CA931B26-405C-F909-BA0C-9F3DFD36D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5427853" y="1289339"/>
            <a:ext cx="1880839" cy="1410629"/>
          </a:xfrm>
          <a:prstGeom prst="rect">
            <a:avLst/>
          </a:prstGeom>
        </p:spPr>
      </p:pic>
      <p:pic>
        <p:nvPicPr>
          <p:cNvPr id="10" name="Image 9" descr="Une image contenant oiseau, plein air, oscines, bec&#10;&#10;Description générée automatiquement">
            <a:extLst>
              <a:ext uri="{FF2B5EF4-FFF2-40B4-BE49-F238E27FC236}">
                <a16:creationId xmlns:a16="http://schemas.microsoft.com/office/drawing/2014/main" id="{FB85882D-CCC8-0565-A670-DCE1BBFF9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154" y="5194210"/>
            <a:ext cx="2056927" cy="1369142"/>
          </a:xfrm>
          <a:prstGeom prst="rect">
            <a:avLst/>
          </a:prstGeom>
        </p:spPr>
      </p:pic>
      <p:pic>
        <p:nvPicPr>
          <p:cNvPr id="6" name="omsa 4 WhatsApp Audio 2024-11-28 à 21.09.34_9b90b3f6.dat.mp3">
            <a:hlinkClick r:id="" action="ppaction://media"/>
            <a:extLst>
              <a:ext uri="{FF2B5EF4-FFF2-40B4-BE49-F238E27FC236}">
                <a16:creationId xmlns:a16="http://schemas.microsoft.com/office/drawing/2014/main" id="{A76F4142-8982-8623-01E0-478D46B322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4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27"/>
    </mc:Choice>
    <mc:Fallback xmlns="">
      <p:transition spd="slow" advTm="45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41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2C145F-62B4-A78B-BC6D-8C1AB376A34F}"/>
              </a:ext>
            </a:extLst>
          </p:cNvPr>
          <p:cNvSpPr txBox="1"/>
          <p:nvPr/>
        </p:nvSpPr>
        <p:spPr>
          <a:xfrm>
            <a:off x="589250" y="1254630"/>
            <a:ext cx="7139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 1976, création d’un Centre antipoison à l’Ecole vétérinaire de Lyon :</a:t>
            </a:r>
          </a:p>
          <a:p>
            <a:endParaRPr lang="fr-FR" dirty="0"/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Le CNITV </a:t>
            </a:r>
            <a:r>
              <a:rPr lang="fr-FR" dirty="0"/>
              <a:t>: Centre National d’Information Toxicologique Vétérinaire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F24685-04FD-9982-052B-7325C7371E25}"/>
              </a:ext>
            </a:extLst>
          </p:cNvPr>
          <p:cNvSpPr txBox="1"/>
          <p:nvPr/>
        </p:nvSpPr>
        <p:spPr>
          <a:xfrm>
            <a:off x="589250" y="2402649"/>
            <a:ext cx="9100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Structure associative, avec participation volontaire d’étudiants rémunérés</a:t>
            </a:r>
          </a:p>
          <a:p>
            <a:r>
              <a:rPr lang="fr-FR" dirty="0"/>
              <a:t>Le  Conseil d’Administration comprend des enseignants de l’Ecole vétérinaire (</a:t>
            </a:r>
            <a:r>
              <a:rPr lang="fr-FR" dirty="0" err="1"/>
              <a:t>VetAgroSup</a:t>
            </a:r>
            <a:r>
              <a:rPr lang="fr-FR" dirty="0"/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00248C-A48F-84B3-86B9-66741DCE7219}"/>
              </a:ext>
            </a:extLst>
          </p:cNvPr>
          <p:cNvSpPr txBox="1"/>
          <p:nvPr/>
        </p:nvSpPr>
        <p:spPr>
          <a:xfrm>
            <a:off x="589250" y="3596834"/>
            <a:ext cx="9410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 1991, création d’une structure analogue à l’Ecole vétérinaire de Nantes : 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le CNITV Nantes</a:t>
            </a:r>
          </a:p>
          <a:p>
            <a:endParaRPr lang="fr-FR" dirty="0"/>
          </a:p>
          <a:p>
            <a:r>
              <a:rPr lang="fr-FR" dirty="0"/>
              <a:t>En 1998, intégration dans l’Unité de Pharmacologie et Toxicologie : 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le CAPAE-Ouest</a:t>
            </a:r>
          </a:p>
          <a:p>
            <a:r>
              <a:rPr lang="fr-FR" dirty="0"/>
              <a:t>Structure à part entière de l’Ecole vétérinaire</a:t>
            </a:r>
          </a:p>
        </p:txBody>
      </p:sp>
      <p:pic>
        <p:nvPicPr>
          <p:cNvPr id="6" name="Image 5" descr="Une image contenant cercle, Graphique, logo, symbole&#10;&#10;Description générée automatiquement">
            <a:extLst>
              <a:ext uri="{FF2B5EF4-FFF2-40B4-BE49-F238E27FC236}">
                <a16:creationId xmlns:a16="http://schemas.microsoft.com/office/drawing/2014/main" id="{508FA419-C050-8082-0A7B-66DB16EA2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628" y="738570"/>
            <a:ext cx="1968500" cy="19558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6D5647-952F-65FD-D72B-D4B746E67509}"/>
              </a:ext>
            </a:extLst>
          </p:cNvPr>
          <p:cNvSpPr txBox="1"/>
          <p:nvPr/>
        </p:nvSpPr>
        <p:spPr>
          <a:xfrm>
            <a:off x="1996069" y="438355"/>
            <a:ext cx="6515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Les centres antipoison vétérinaires en France</a:t>
            </a:r>
          </a:p>
        </p:txBody>
      </p:sp>
      <p:pic>
        <p:nvPicPr>
          <p:cNvPr id="7" name="Image 6" descr="Une image contenant Police, Graphique, logo, conception&#10;&#10;Description générée automatiquement">
            <a:extLst>
              <a:ext uri="{FF2B5EF4-FFF2-40B4-BE49-F238E27FC236}">
                <a16:creationId xmlns:a16="http://schemas.microsoft.com/office/drawing/2014/main" id="{A42C4509-CEF1-8B3A-6AE0-76325630B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7878" y="3950532"/>
            <a:ext cx="2496223" cy="176099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E1AA5B-2974-96AD-2709-5C6C0540F1F1}"/>
              </a:ext>
            </a:extLst>
          </p:cNvPr>
          <p:cNvSpPr txBox="1"/>
          <p:nvPr/>
        </p:nvSpPr>
        <p:spPr>
          <a:xfrm>
            <a:off x="623117" y="5782730"/>
            <a:ext cx="9467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rgbClr val="0070C0"/>
                </a:solidFill>
              </a:rPr>
              <a:t>Réponse gratuite, pour les vétérinaires comme pour tout public de 8h30 à minuit, 365 j/an</a:t>
            </a:r>
          </a:p>
        </p:txBody>
      </p:sp>
      <p:pic>
        <p:nvPicPr>
          <p:cNvPr id="8" name="omsa 5 WhatsApp Audio 2024-11-28 à 21.10.01_08742848.dat.mp3">
            <a:hlinkClick r:id="" action="ppaction://media"/>
            <a:extLst>
              <a:ext uri="{FF2B5EF4-FFF2-40B4-BE49-F238E27FC236}">
                <a16:creationId xmlns:a16="http://schemas.microsoft.com/office/drawing/2014/main" id="{3AF93B39-45A7-3582-7AD4-FC947BE408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3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81"/>
    </mc:Choice>
    <mc:Fallback xmlns="">
      <p:transition spd="slow" advTm="76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32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7972CC55-D82E-A0FA-4557-785281D91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492" y="1135629"/>
            <a:ext cx="593616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dirty="0"/>
              <a:t>Le CAPAE-Ouest fait partie du</a:t>
            </a:r>
          </a:p>
          <a:p>
            <a:pPr algn="ctr"/>
            <a:r>
              <a:rPr lang="fr-FR" altLang="fr-FR" b="1" dirty="0"/>
              <a:t>Centre Hospitalier Vétérinaire (CHUV)</a:t>
            </a:r>
            <a:r>
              <a:rPr lang="fr-FR" altLang="fr-FR" dirty="0">
                <a:solidFill>
                  <a:srgbClr val="1D8240"/>
                </a:solidFill>
              </a:rPr>
              <a:t>,</a:t>
            </a:r>
          </a:p>
          <a:p>
            <a:pPr algn="ctr"/>
            <a:r>
              <a:rPr lang="fr-FR" altLang="fr-FR" dirty="0"/>
              <a:t>Il est rattaché à l’Unité de Pharmacologie et Toxicologie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F6C39CE-5FF3-80FF-B056-5C45559C9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234" y="3315337"/>
            <a:ext cx="98528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dirty="0"/>
              <a:t>1°) </a:t>
            </a: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</a:rPr>
              <a:t>’information en toxicologie animale, alimentaire et environnementale </a:t>
            </a:r>
          </a:p>
          <a:p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</a:rPr>
              <a:t>et la collaboration à la pharmacovigilance</a:t>
            </a:r>
            <a:endParaRPr lang="fr-FR" altLang="fr-FR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altLang="fr-FR" dirty="0"/>
              <a:t>Auprès des vétérinaires et de tout autre public</a:t>
            </a:r>
          </a:p>
        </p:txBody>
      </p:sp>
      <p:pic>
        <p:nvPicPr>
          <p:cNvPr id="5129" name="Picture 9">
            <a:extLst>
              <a:ext uri="{FF2B5EF4-FFF2-40B4-BE49-F238E27FC236}">
                <a16:creationId xmlns:a16="http://schemas.microsoft.com/office/drawing/2014/main" id="{3098F1DE-C434-C37C-42C7-8D189C91C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50691"/>
            <a:ext cx="3248401" cy="216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16A41F-913A-11A5-A71C-2BF1F1FFAF96}"/>
              </a:ext>
            </a:extLst>
          </p:cNvPr>
          <p:cNvSpPr txBox="1"/>
          <p:nvPr/>
        </p:nvSpPr>
        <p:spPr>
          <a:xfrm>
            <a:off x="805224" y="252790"/>
            <a:ext cx="1058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Le Centre AntiPoison Animal et Environnemental de l’Ouest (CAPAE-Ouest)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00F66E-6105-4483-4E0F-5A13F38BB687}"/>
              </a:ext>
            </a:extLst>
          </p:cNvPr>
          <p:cNvSpPr txBox="1"/>
          <p:nvPr/>
        </p:nvSpPr>
        <p:spPr>
          <a:xfrm>
            <a:off x="6670022" y="2175202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a une triple mission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8B51D4-E960-CEC7-99D8-AE239D08603B}"/>
              </a:ext>
            </a:extLst>
          </p:cNvPr>
          <p:cNvSpPr txBox="1"/>
          <p:nvPr/>
        </p:nvSpPr>
        <p:spPr>
          <a:xfrm>
            <a:off x="1103669" y="4522156"/>
            <a:ext cx="596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2°)  la participation à la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formation clinique des étudiants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F9BD9B-9950-9F4D-8468-793AF155C1B2}"/>
              </a:ext>
            </a:extLst>
          </p:cNvPr>
          <p:cNvSpPr txBox="1"/>
          <p:nvPr/>
        </p:nvSpPr>
        <p:spPr>
          <a:xfrm>
            <a:off x="1074234" y="5296511"/>
            <a:ext cx="764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3°) la contribution à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l’avancée des connaissances en toxicologie animale</a:t>
            </a:r>
          </a:p>
        </p:txBody>
      </p:sp>
      <p:pic>
        <p:nvPicPr>
          <p:cNvPr id="2" name="omsa 6 WhatsApp Audio 2024-11-28 à 21.10.31_7fc0a74d.dat.mp3">
            <a:hlinkClick r:id="" action="ppaction://media"/>
            <a:extLst>
              <a:ext uri="{FF2B5EF4-FFF2-40B4-BE49-F238E27FC236}">
                <a16:creationId xmlns:a16="http://schemas.microsoft.com/office/drawing/2014/main" id="{E866D4AD-0144-7F11-40FE-C1474946CC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97"/>
    </mc:Choice>
    <mc:Fallback xmlns="">
      <p:transition spd="slow" advTm="57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82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27" grpId="0" autoUpdateAnimBg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63EC7C0-FABA-25AB-9596-3C6FC0DF7581}"/>
              </a:ext>
            </a:extLst>
          </p:cNvPr>
          <p:cNvSpPr txBox="1"/>
          <p:nvPr/>
        </p:nvSpPr>
        <p:spPr>
          <a:xfrm>
            <a:off x="534742" y="253569"/>
            <a:ext cx="4238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Le bilan du CAPAE-Ouest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6965DC-5890-ED06-D7F1-200C6758A4D1}"/>
              </a:ext>
            </a:extLst>
          </p:cNvPr>
          <p:cNvSpPr txBox="1"/>
          <p:nvPr/>
        </p:nvSpPr>
        <p:spPr>
          <a:xfrm>
            <a:off x="337639" y="1296357"/>
            <a:ext cx="637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 appels en augmentation régulière : 14 230 appels en 2024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69A5EF-3E61-D978-EFD1-D430F2FBC155}"/>
              </a:ext>
            </a:extLst>
          </p:cNvPr>
          <p:cNvSpPr txBox="1"/>
          <p:nvPr/>
        </p:nvSpPr>
        <p:spPr>
          <a:xfrm>
            <a:off x="311429" y="2090874"/>
            <a:ext cx="637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réalisation de plusieurs thèses vétérinaires chaque année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DE3C2E-2909-BCCE-D6D7-E78C2EA4DDCB}"/>
              </a:ext>
            </a:extLst>
          </p:cNvPr>
          <p:cNvSpPr txBox="1"/>
          <p:nvPr/>
        </p:nvSpPr>
        <p:spPr>
          <a:xfrm>
            <a:off x="337639" y="4397795"/>
            <a:ext cx="784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 publications et communications dans les revues et congrès scientifiques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7BA82D-A076-57C8-B4C5-786BAF55584E}"/>
              </a:ext>
            </a:extLst>
          </p:cNvPr>
          <p:cNvSpPr txBox="1"/>
          <p:nvPr/>
        </p:nvSpPr>
        <p:spPr>
          <a:xfrm>
            <a:off x="252972" y="5095362"/>
            <a:ext cx="7605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Une collaboration avec les organismes de surveillance de la santé animale </a:t>
            </a:r>
          </a:p>
          <a:p>
            <a:r>
              <a:rPr lang="fr-FR" dirty="0"/>
              <a:t>et de la santé publique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167A60-8613-0745-825D-CBCB9BD0378D}"/>
              </a:ext>
            </a:extLst>
          </p:cNvPr>
          <p:cNvSpPr txBox="1"/>
          <p:nvPr/>
        </p:nvSpPr>
        <p:spPr>
          <a:xfrm>
            <a:off x="8031480" y="2011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0" name="Image 9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3EEC87E1-3615-7C43-0638-F3240778E6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785"/>
          <a:stretch/>
        </p:blipFill>
        <p:spPr>
          <a:xfrm>
            <a:off x="563142" y="2456541"/>
            <a:ext cx="2575287" cy="1530024"/>
          </a:xfrm>
          <a:prstGeom prst="rect">
            <a:avLst/>
          </a:prstGeom>
        </p:spPr>
      </p:pic>
      <p:pic>
        <p:nvPicPr>
          <p:cNvPr id="12" name="Image 11" descr="Une image contenant texte, capture d’écran, carte de visite, conception&#10;&#10;Description générée automatiquement">
            <a:extLst>
              <a:ext uri="{FF2B5EF4-FFF2-40B4-BE49-F238E27FC236}">
                <a16:creationId xmlns:a16="http://schemas.microsoft.com/office/drawing/2014/main" id="{F2CEFFC3-1A84-058D-21C2-BAC01F52D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6211" y="4513156"/>
            <a:ext cx="2539623" cy="2142806"/>
          </a:xfrm>
          <a:prstGeom prst="rect">
            <a:avLst/>
          </a:prstGeom>
        </p:spPr>
      </p:pic>
      <p:pic>
        <p:nvPicPr>
          <p:cNvPr id="14" name="Image 13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E966108F-FD70-8CFB-6F92-C1C926CE9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2013" y="2456541"/>
            <a:ext cx="2361054" cy="1770791"/>
          </a:xfrm>
          <a:prstGeom prst="rect">
            <a:avLst/>
          </a:prstGeom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6539F24B-0B51-277E-1F8F-F25C169D7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959480"/>
              </p:ext>
            </p:extLst>
          </p:nvPr>
        </p:nvGraphicFramePr>
        <p:xfrm>
          <a:off x="6747073" y="665510"/>
          <a:ext cx="4716794" cy="185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3" name="omsa 7.2 WhatsApp Audio 2024-11-28 à 21.46.39_18fc9899.dat.mp3">
            <a:hlinkClick r:id="" action="ppaction://media"/>
            <a:extLst>
              <a:ext uri="{FF2B5EF4-FFF2-40B4-BE49-F238E27FC236}">
                <a16:creationId xmlns:a16="http://schemas.microsoft.com/office/drawing/2014/main" id="{305CCF59-C3D4-C6BE-E655-80B7430C21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4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53"/>
    </mc:Choice>
    <mc:Fallback xmlns="">
      <p:transition spd="slow" advTm="69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55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EB187CC-1FAC-80BD-A249-7A3598ED5860}"/>
              </a:ext>
            </a:extLst>
          </p:cNvPr>
          <p:cNvSpPr txBox="1"/>
          <p:nvPr/>
        </p:nvSpPr>
        <p:spPr>
          <a:xfrm>
            <a:off x="443298" y="1893087"/>
            <a:ext cx="1139837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Un constat : 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FR" dirty="0"/>
              <a:t>En l’absence de structure spécifique,  y a un </a:t>
            </a:r>
            <a:r>
              <a:rPr lang="fr-FR" b="1" dirty="0"/>
              <a:t>manque d’information </a:t>
            </a:r>
            <a:r>
              <a:rPr lang="fr-FR" dirty="0"/>
              <a:t>pour les vétérinaires, les propriétaires </a:t>
            </a:r>
          </a:p>
          <a:p>
            <a:r>
              <a:rPr lang="fr-FR" dirty="0"/>
              <a:t>et les services publics sur les risques toxiques pour les animaux 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L’existence d’un CAP animal représenterait un </a:t>
            </a:r>
            <a:r>
              <a:rPr lang="fr-FR" b="1" dirty="0"/>
              <a:t>apport significatif </a:t>
            </a:r>
            <a:r>
              <a:rPr lang="fr-FR" dirty="0"/>
              <a:t>en termes de </a:t>
            </a:r>
            <a:br>
              <a:rPr lang="fr-FR" dirty="0"/>
            </a:br>
            <a:r>
              <a:rPr lang="fr-FR" dirty="0"/>
              <a:t>	protection de la santé animale</a:t>
            </a:r>
            <a:br>
              <a:rPr lang="fr-FR" dirty="0"/>
            </a:br>
            <a:r>
              <a:rPr lang="fr-FR" dirty="0"/>
              <a:t>	protection de la santé publique</a:t>
            </a:r>
            <a:br>
              <a:rPr lang="fr-FR" dirty="0"/>
            </a:br>
            <a:r>
              <a:rPr lang="fr-FR" dirty="0"/>
              <a:t>	formation des  vétérinaires</a:t>
            </a:r>
            <a:br>
              <a:rPr lang="fr-FR" dirty="0"/>
            </a:b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La création d’un CAP animal dans les établissements d’enseignement demande  des moyens supplémentaires</a:t>
            </a:r>
          </a:p>
          <a:p>
            <a:r>
              <a:rPr lang="fr-FR" dirty="0"/>
              <a:t> </a:t>
            </a:r>
            <a:r>
              <a:rPr lang="fr-FR" b="1" dirty="0"/>
              <a:t>relativement modestes</a:t>
            </a:r>
          </a:p>
          <a:p>
            <a:br>
              <a:rPr lang="fr-FR" dirty="0"/>
            </a:b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82E21C-F731-BEA5-46E2-D7363FA242F3}"/>
              </a:ext>
            </a:extLst>
          </p:cNvPr>
          <p:cNvSpPr txBox="1"/>
          <p:nvPr/>
        </p:nvSpPr>
        <p:spPr>
          <a:xfrm>
            <a:off x="1864819" y="696542"/>
            <a:ext cx="872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Des Centres AntiPoison vétérinaires dans les pays d’Afrique ?</a:t>
            </a:r>
          </a:p>
        </p:txBody>
      </p:sp>
      <p:pic>
        <p:nvPicPr>
          <p:cNvPr id="3" name="omsa 8 WhatsApp Audio 2024-11-28 à 21.11.31_f67e8779.dat.mp3">
            <a:hlinkClick r:id="" action="ppaction://media"/>
            <a:extLst>
              <a:ext uri="{FF2B5EF4-FFF2-40B4-BE49-F238E27FC236}">
                <a16:creationId xmlns:a16="http://schemas.microsoft.com/office/drawing/2014/main" id="{F7420A6D-A3CD-471B-CA96-A338FFFD6B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87"/>
    </mc:Choice>
    <mc:Fallback xmlns="">
      <p:transition spd="slow" advTm="33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EB33FE-39E6-5112-BB41-4389941616C4}"/>
              </a:ext>
            </a:extLst>
          </p:cNvPr>
          <p:cNvSpPr txBox="1"/>
          <p:nvPr/>
        </p:nvSpPr>
        <p:spPr>
          <a:xfrm>
            <a:off x="0" y="168509"/>
            <a:ext cx="108942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Les moyens nécessaires</a:t>
            </a:r>
          </a:p>
          <a:p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Humains :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/>
              <a:t>Une fraction du temps d’un enseignant en pharmacie et toxicologie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8B648B-52F5-1763-8F4E-F96C37E16973}"/>
              </a:ext>
            </a:extLst>
          </p:cNvPr>
          <p:cNvSpPr txBox="1"/>
          <p:nvPr/>
        </p:nvSpPr>
        <p:spPr>
          <a:xfrm>
            <a:off x="253999" y="5958845"/>
            <a:ext cx="8009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FR" b="1" dirty="0">
                <a:solidFill>
                  <a:srgbClr val="0070C0"/>
                </a:solidFill>
              </a:rPr>
              <a:t>logiciel CAPATOX et la base de données </a:t>
            </a:r>
            <a:r>
              <a:rPr lang="fr-FR" dirty="0">
                <a:solidFill>
                  <a:srgbClr val="0070C0"/>
                </a:solidFill>
              </a:rPr>
              <a:t>seront mis à disposition par Oniris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701985-591B-2DAE-ED1C-EB173EE17256}"/>
              </a:ext>
            </a:extLst>
          </p:cNvPr>
          <p:cNvSpPr txBox="1"/>
          <p:nvPr/>
        </p:nvSpPr>
        <p:spPr>
          <a:xfrm>
            <a:off x="1523706" y="1308711"/>
            <a:ext cx="859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L’organisation et les horaires de la permanence téléphonique </a:t>
            </a:r>
            <a:r>
              <a:rPr lang="fr-FR" dirty="0"/>
              <a:t>seront à déterminer </a:t>
            </a:r>
          </a:p>
          <a:p>
            <a:r>
              <a:rPr lang="fr-FR" dirty="0"/>
              <a:t>en fonction de l’organisation des enseignements dans chaque établissement </a:t>
            </a: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613DA2F9-35F3-CBA0-A61D-F5B50A9D0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633" y="2606002"/>
            <a:ext cx="2618498" cy="196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B6D58139-78C5-0FED-D37A-F630A4EAE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946" y="2622935"/>
            <a:ext cx="2714927" cy="181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838067-445E-3A20-5131-A86B2A7F5453}"/>
              </a:ext>
            </a:extLst>
          </p:cNvPr>
          <p:cNvSpPr txBox="1"/>
          <p:nvPr/>
        </p:nvSpPr>
        <p:spPr>
          <a:xfrm>
            <a:off x="253999" y="4753226"/>
            <a:ext cx="111368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Le financement </a:t>
            </a:r>
            <a:r>
              <a:rPr lang="fr-FR" dirty="0"/>
              <a:t>repose sur la reconnaissance d’une mission faisant partie de la charge d’enseignement, </a:t>
            </a:r>
          </a:p>
          <a:p>
            <a:r>
              <a:rPr lang="fr-FR" dirty="0"/>
              <a:t>avec un complément sous forme de contribution volontaire par les vétérinaires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A082A3-AC95-E0C9-66FD-747E08CAE5FE}"/>
              </a:ext>
            </a:extLst>
          </p:cNvPr>
          <p:cNvSpPr txBox="1"/>
          <p:nvPr/>
        </p:nvSpPr>
        <p:spPr>
          <a:xfrm>
            <a:off x="0" y="2267117"/>
            <a:ext cx="3971215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Matériels </a:t>
            </a:r>
            <a:r>
              <a:rPr lang="fr-FR" dirty="0"/>
              <a:t>	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pièce dédiée 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ligne téléphonique</a:t>
            </a:r>
          </a:p>
          <a:p>
            <a:pPr marL="285750" indent="-285750">
              <a:buFontTx/>
              <a:buChar char="-"/>
            </a:pPr>
            <a:r>
              <a:rPr lang="fr-FR" dirty="0"/>
              <a:t>Un ordinateur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connexion internet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documentation papier de base</a:t>
            </a:r>
          </a:p>
          <a:p>
            <a:pPr marL="285750" indent="-285750">
              <a:buFontTx/>
              <a:buChar char="-"/>
            </a:pPr>
            <a:r>
              <a:rPr lang="fr-FR" b="1" i="1" dirty="0"/>
              <a:t>Un logiciel de base de données</a:t>
            </a:r>
          </a:p>
          <a:p>
            <a:endParaRPr lang="fr-FR" dirty="0"/>
          </a:p>
        </p:txBody>
      </p:sp>
      <p:pic>
        <p:nvPicPr>
          <p:cNvPr id="9" name="omsa 9 WhatsApp Audio 2024-11-28 à 21.11.55_1aaf7bd2.dat.mp3">
            <a:hlinkClick r:id="" action="ppaction://media"/>
            <a:extLst>
              <a:ext uri="{FF2B5EF4-FFF2-40B4-BE49-F238E27FC236}">
                <a16:creationId xmlns:a16="http://schemas.microsoft.com/office/drawing/2014/main" id="{0CFEC055-AF88-6409-8DD8-12E7BF6D37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236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79"/>
    </mc:Choice>
    <mc:Fallback xmlns="">
      <p:transition spd="slow" advTm="70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5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6" grpId="0"/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0E5E3F2-6E54-D854-86C6-B6A3B3499FF5}"/>
              </a:ext>
            </a:extLst>
          </p:cNvPr>
          <p:cNvSpPr txBox="1"/>
          <p:nvPr/>
        </p:nvSpPr>
        <p:spPr>
          <a:xfrm>
            <a:off x="631563" y="1259358"/>
            <a:ext cx="7617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Pour les vétérinaires praticiens</a:t>
            </a:r>
          </a:p>
          <a:p>
            <a:r>
              <a:rPr lang="fr-FR" dirty="0"/>
              <a:t>Une aide au diagnostic et traitement des intoxications</a:t>
            </a: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48E667-21D2-3FCB-B6B2-938D9F6040F0}"/>
              </a:ext>
            </a:extLst>
          </p:cNvPr>
          <p:cNvSpPr txBox="1"/>
          <p:nvPr/>
        </p:nvSpPr>
        <p:spPr>
          <a:xfrm>
            <a:off x="631563" y="2485997"/>
            <a:ext cx="78109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Pour les étudiants </a:t>
            </a:r>
            <a:r>
              <a:rPr lang="fr-FR" dirty="0"/>
              <a:t>: une formation approfondie en toxicologie animale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B80EFAB-E847-3957-95D1-AB455E12DD78}"/>
              </a:ext>
            </a:extLst>
          </p:cNvPr>
          <p:cNvSpPr txBox="1"/>
          <p:nvPr/>
        </p:nvSpPr>
        <p:spPr>
          <a:xfrm>
            <a:off x="631563" y="3345661"/>
            <a:ext cx="941520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Pour les pouvoirs publics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fr-FR" dirty="0"/>
              <a:t>une contribution à l’évaluation du risque lié à la contamination des denrées d’origine animale </a:t>
            </a:r>
          </a:p>
          <a:p>
            <a:r>
              <a:rPr lang="fr-FR" dirty="0"/>
              <a:t>et à l’impact des pollutions sur la faune sauvage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3E19AD-1FDB-0D78-F3DE-FD32DB6A199D}"/>
              </a:ext>
            </a:extLst>
          </p:cNvPr>
          <p:cNvSpPr txBox="1"/>
          <p:nvPr/>
        </p:nvSpPr>
        <p:spPr>
          <a:xfrm>
            <a:off x="631563" y="4880323"/>
            <a:ext cx="72816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Pour la communauté scientifique </a:t>
            </a:r>
            <a:r>
              <a:rPr lang="fr-FR" dirty="0"/>
              <a:t>:  </a:t>
            </a:r>
          </a:p>
          <a:p>
            <a:r>
              <a:rPr lang="fr-FR" dirty="0"/>
              <a:t>une contribution à l’avancée des connaissances en toxicologie animale 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2274DF-DA22-686E-F6A2-F404E1B20603}"/>
              </a:ext>
            </a:extLst>
          </p:cNvPr>
          <p:cNvSpPr txBox="1"/>
          <p:nvPr/>
        </p:nvSpPr>
        <p:spPr>
          <a:xfrm>
            <a:off x="3221142" y="261249"/>
            <a:ext cx="5749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Les objectifs et résultats attendus</a:t>
            </a:r>
          </a:p>
        </p:txBody>
      </p:sp>
      <p:pic>
        <p:nvPicPr>
          <p:cNvPr id="7" name="omsa 10 WhatsApp Audio 2024-11-28 à 21.12.17_fc256251.dat.mp3">
            <a:hlinkClick r:id="" action="ppaction://media"/>
            <a:extLst>
              <a:ext uri="{FF2B5EF4-FFF2-40B4-BE49-F238E27FC236}">
                <a16:creationId xmlns:a16="http://schemas.microsoft.com/office/drawing/2014/main" id="{EA5881FD-DD89-0F58-2A0E-176C91931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510"/>
    </mc:Choice>
    <mc:Fallback xmlns="">
      <p:transition spd="slow" advTm="79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6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496A5E-C3AE-8D32-FCE7-65428D980CEA}"/>
              </a:ext>
            </a:extLst>
          </p:cNvPr>
          <p:cNvSpPr txBox="1"/>
          <p:nvPr/>
        </p:nvSpPr>
        <p:spPr>
          <a:xfrm>
            <a:off x="2241766" y="938547"/>
            <a:ext cx="5609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070C0"/>
                </a:solidFill>
              </a:rPr>
              <a:t>Merci pour votre attention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727AA1-28DB-53AA-021B-93A2557CF537}"/>
              </a:ext>
            </a:extLst>
          </p:cNvPr>
          <p:cNvSpPr txBox="1"/>
          <p:nvPr/>
        </p:nvSpPr>
        <p:spPr>
          <a:xfrm>
            <a:off x="1485020" y="5807676"/>
            <a:ext cx="8316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Nous restons  à votre disposition pour toute précision</a:t>
            </a:r>
          </a:p>
        </p:txBody>
      </p:sp>
      <p:pic>
        <p:nvPicPr>
          <p:cNvPr id="5" name="Image 4" descr="Une image contenant habits, intérieur, personne, bureau&#10;&#10;Description générée automatiquement">
            <a:extLst>
              <a:ext uri="{FF2B5EF4-FFF2-40B4-BE49-F238E27FC236}">
                <a16:creationId xmlns:a16="http://schemas.microsoft.com/office/drawing/2014/main" id="{A6DF3142-75BA-5574-2DD1-25E160B39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959" y="1753475"/>
            <a:ext cx="5180804" cy="3885603"/>
          </a:xfrm>
          <a:prstGeom prst="rect">
            <a:avLst/>
          </a:prstGeom>
        </p:spPr>
      </p:pic>
      <p:pic>
        <p:nvPicPr>
          <p:cNvPr id="4" name="omsa 11 WhatsApp Audio 2024-11-28 à 21.12.40_5c3bcd56.dat.mp3">
            <a:hlinkClick r:id="" action="ppaction://media"/>
            <a:extLst>
              <a:ext uri="{FF2B5EF4-FFF2-40B4-BE49-F238E27FC236}">
                <a16:creationId xmlns:a16="http://schemas.microsoft.com/office/drawing/2014/main" id="{4B31291F-1AE2-7787-0F90-2A2314103B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88"/>
    </mc:Choice>
    <mc:Fallback xmlns="">
      <p:transition spd="slow" advTm="34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684</Words>
  <Application>Microsoft Macintosh PowerPoint</Application>
  <PresentationFormat>Grand écran</PresentationFormat>
  <Paragraphs>99</Paragraphs>
  <Slides>11</Slides>
  <Notes>1</Notes>
  <HiddenSlides>0</HiddenSlides>
  <MMClips>12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Open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Martine Kammerer</dc:creator>
  <cp:lastModifiedBy>Martine Kammerer</cp:lastModifiedBy>
  <cp:revision>43</cp:revision>
  <dcterms:created xsi:type="dcterms:W3CDTF">2024-10-29T15:51:31Z</dcterms:created>
  <dcterms:modified xsi:type="dcterms:W3CDTF">2024-11-28T22:03:29Z</dcterms:modified>
</cp:coreProperties>
</file>